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41" r:id="rId3"/>
    <p:sldId id="342" r:id="rId4"/>
    <p:sldId id="343" r:id="rId5"/>
    <p:sldId id="313" r:id="rId6"/>
    <p:sldId id="344" r:id="rId7"/>
    <p:sldId id="314" r:id="rId8"/>
    <p:sldId id="260" r:id="rId9"/>
    <p:sldId id="33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6"/>
    <p:restoredTop sz="96405"/>
  </p:normalViewPr>
  <p:slideViewPr>
    <p:cSldViewPr snapToGrid="0" snapToObjects="1">
      <p:cViewPr varScale="1">
        <p:scale>
          <a:sx n="144" d="100"/>
          <a:sy n="144" d="100"/>
        </p:scale>
        <p:origin x="22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5CDF-CD50-2546-A71A-37D04C650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64112-24A0-974A-95DB-A75AAA485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E0D50-F185-A445-A35D-B95958258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B8B92-6D78-704F-A412-E2346F62D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E55E6-B1E8-8248-A4D3-0CE20CB4D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990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2E797-6BFC-5E48-86D8-762F5DD5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1BE-C221-DC4B-A102-86BDE6B3C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4EBE9-C66F-374F-86A0-2ABA159E0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B5B5F-12B4-124E-AE2B-16224C395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CED9B-0C5E-0648-ABB6-512CB939C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1F2C33-D9FB-B34D-985A-B8345E3269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770A08-2F02-B14D-9324-9095E5D7C1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D8FB6-0F1D-3941-9140-1DA52830C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16CD1-C320-A647-9A24-07059F64D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346CD-EDAA-DA49-A2E2-56006D662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18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ED921-EDA6-A947-8FD3-D09D4B062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248BB-7E57-3F45-AEB1-BF6EE0168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9CB8B-E1B9-B24A-B3C1-350D004D1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82AA8-588E-5D43-B3D1-02B4613C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A841F-8F0F-3146-BD36-47287936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054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2092A-FECF-0648-B032-2E4156CB7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2FB68B-6D7A-9E4B-B13D-A329FDAC0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746B0-E0B5-AA40-B9BA-EF806234A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4B606-3BFB-3D40-8D14-8E926E54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EDBED-AC2D-0549-9858-33C77544C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44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04350-3CCD-714E-A942-285F928FE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8C71D-7078-5C46-9908-B1B424FE49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C7AD4-9B7B-6441-ABC8-A8C4A608A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F77247-D9F4-8B43-ADE7-A4B90A284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72EC96-5305-0F4F-8A00-ECB6E476D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506910-61FF-8644-8040-D94846BE6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14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17F79-9BD0-1E41-A095-2FAAF192B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9714C-36C2-164B-A698-6FFCA1173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609511-6255-3044-9AF6-AB2C0235C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BCCADB-83D8-1443-A3DB-F0CB0BCB3A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3C7688-B383-B740-9046-C46D32B644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192A33-3727-C846-B512-C5CDD8F22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6D2B36-3F55-1E45-AED9-688F1D35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973959-92C5-A14F-9A57-608777071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034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1302A-1F58-7A49-8E5B-03026B021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FC6634-4AB8-6841-90F7-B65201D9D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815F84-1B65-734B-9852-F43822BB4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0BB018-1135-8C4A-A327-161444B72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BD0377-151E-6843-AC60-8FE383AEA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B71F21-E905-D346-AE18-5B7BB574B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BB460C-DDBC-A14F-AF7A-F4F194105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198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42C00-DD38-6447-81BA-B5C058932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9C89C-B9B8-204B-84F7-38BBDB533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6CED17-1D60-6742-B66F-0C658AA3A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0D6E3-FB32-6745-99F8-FB2B594C6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F3459-F7CB-5D42-AB35-D3A7B0364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B9A16-BD1D-1C41-9EB0-8FFA2C897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695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B6768-89CC-7741-BC3F-545A393EC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AEBEA0-B1F9-594D-98B0-60DB0B4FE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044FE0-557B-5C4B-B0D9-0F3868280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A3262-608B-874E-B57A-17EACE365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28EE6-D5BA-5144-995F-8E3FA5BAE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829FF-72C5-144D-B9AB-FA3F3499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67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B2C8A8-F2E2-C440-AEA2-08D4B118E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59F5C3-34D6-7646-987F-CBD0E82BF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2B17D-3573-3B49-91BE-CAA45C15CA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46645-1808-7142-893A-7E873FD82606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B7D07-D6D1-AE48-80A2-C35C7469FD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E22C0-2E48-A442-9750-FA9AA9EC25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D3BA3-365D-C449-9F6E-383322E7D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858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AABFA-AE77-F14F-9E1C-511C825165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Quick Start Kafka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368C99-D29E-0C43-8943-0F41767AFE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Hitchhikers Guide to Kafka</a:t>
            </a:r>
          </a:p>
        </p:txBody>
      </p:sp>
    </p:spTree>
    <p:extLst>
      <p:ext uri="{BB962C8B-B14F-4D97-AF65-F5344CB8AC3E}">
        <p14:creationId xmlns:p14="http://schemas.microsoft.com/office/powerpoint/2010/main" val="3697023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A9DAB0-6E2F-7E18-2DDB-FF7A746B3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65" y="718461"/>
            <a:ext cx="11700361" cy="526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266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B81787-4CFD-1A78-6DAD-838FE1CE0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333" y="542922"/>
            <a:ext cx="11281155" cy="554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58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3524FE-D267-9077-AD26-B5FB91EB9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08494"/>
            <a:ext cx="7772400" cy="624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839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59558A-99C1-4007-EE53-56F28274C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65" y="298664"/>
            <a:ext cx="11108267" cy="601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682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7F21F2-BAE5-084D-238A-DD5E0E64B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982" y="460249"/>
            <a:ext cx="10680036" cy="593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500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C498E0-EDCE-0643-55D6-3F03879F9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1" y="495363"/>
            <a:ext cx="5358240" cy="586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358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DCCB0B-51BE-364E-92DA-CFA98E5A1F96}"/>
              </a:ext>
            </a:extLst>
          </p:cNvPr>
          <p:cNvSpPr txBox="1"/>
          <p:nvPr/>
        </p:nvSpPr>
        <p:spPr>
          <a:xfrm>
            <a:off x="4656306" y="1221214"/>
            <a:ext cx="1439694" cy="646331"/>
          </a:xfrm>
          <a:prstGeom prst="rect">
            <a:avLst/>
          </a:prstGeom>
          <a:noFill/>
          <a:ln>
            <a:solidFill>
              <a:schemeClr val="accent3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Your consumer want to commit an offset to Kafka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37FE03-5482-6448-9D23-E53C8670F841}"/>
              </a:ext>
            </a:extLst>
          </p:cNvPr>
          <p:cNvSpPr txBox="1"/>
          <p:nvPr/>
        </p:nvSpPr>
        <p:spPr>
          <a:xfrm>
            <a:off x="4311557" y="2674514"/>
            <a:ext cx="2121680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Are you alright to commit read offsets, that may not have been processed?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A56EF7E-C25F-5048-A72C-37A59137ABD3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flipH="1">
            <a:off x="5372397" y="1867545"/>
            <a:ext cx="3756" cy="806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B08AE09-A8CB-6645-B033-A7FD63BEEFF4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433237" y="2997679"/>
            <a:ext cx="91631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AD7A1FD-EC76-8148-94D1-41568B3970FA}"/>
              </a:ext>
            </a:extLst>
          </p:cNvPr>
          <p:cNvSpPr txBox="1"/>
          <p:nvPr/>
        </p:nvSpPr>
        <p:spPr>
          <a:xfrm>
            <a:off x="6599471" y="2674514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0F734D-9C6F-E549-B1C2-182725C41136}"/>
              </a:ext>
            </a:extLst>
          </p:cNvPr>
          <p:cNvSpPr txBox="1"/>
          <p:nvPr/>
        </p:nvSpPr>
        <p:spPr>
          <a:xfrm>
            <a:off x="7349552" y="2351348"/>
            <a:ext cx="1721272" cy="1200329"/>
          </a:xfrm>
          <a:prstGeom prst="rect">
            <a:avLst/>
          </a:prstGeom>
          <a:noFill/>
          <a:ln>
            <a:solidFill>
              <a:schemeClr val="accent3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/>
              <a:t>EnableAutoOffsetStore</a:t>
            </a:r>
            <a:r>
              <a:rPr lang="en-US" sz="1200" b="1" dirty="0"/>
              <a:t> = false</a:t>
            </a:r>
          </a:p>
          <a:p>
            <a:pPr algn="ctr"/>
            <a:endParaRPr lang="en-US" sz="1200" b="1" dirty="0"/>
          </a:p>
          <a:p>
            <a:pPr algn="ctr"/>
            <a:r>
              <a:rPr lang="en-US" sz="1200" b="1" dirty="0"/>
              <a:t>Call </a:t>
            </a:r>
            <a:r>
              <a:rPr lang="en-US" sz="1200" b="1" dirty="0" err="1"/>
              <a:t>StoreOffset</a:t>
            </a:r>
            <a:r>
              <a:rPr lang="en-US" sz="1200" b="1" dirty="0"/>
              <a:t> to commit offset when processed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EC3108-63C0-EB4E-A527-CD995ECCF303}"/>
              </a:ext>
            </a:extLst>
          </p:cNvPr>
          <p:cNvSpPr/>
          <p:nvPr/>
        </p:nvSpPr>
        <p:spPr>
          <a:xfrm>
            <a:off x="9773609" y="2628346"/>
            <a:ext cx="1685223" cy="646331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Do you want to commit at an time interval or in batches?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FC54B03-C05A-0C4E-8609-5A9B31F02939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9070824" y="2951512"/>
            <a:ext cx="702785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0F5012C-FB4E-314C-BB39-356DA03E0F2B}"/>
              </a:ext>
            </a:extLst>
          </p:cNvPr>
          <p:cNvSpPr/>
          <p:nvPr/>
        </p:nvSpPr>
        <p:spPr>
          <a:xfrm>
            <a:off x="9773608" y="1197186"/>
            <a:ext cx="1685223" cy="830997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/>
              <a:t>EnableAutoCommit</a:t>
            </a:r>
            <a:r>
              <a:rPr lang="en-US" sz="1200" b="1" dirty="0"/>
              <a:t> = true</a:t>
            </a:r>
          </a:p>
          <a:p>
            <a:pPr algn="ctr"/>
            <a:r>
              <a:rPr lang="en-US" sz="1200" b="1" dirty="0" err="1"/>
              <a:t>AutCommitIntervalMs</a:t>
            </a:r>
            <a:r>
              <a:rPr lang="en-US" sz="1200" b="1" dirty="0"/>
              <a:t> = </a:t>
            </a:r>
            <a:r>
              <a:rPr lang="en-US" sz="1200" b="1" i="1" dirty="0"/>
              <a:t>n</a:t>
            </a:r>
            <a:r>
              <a:rPr lang="en-US" sz="1200" b="1" dirty="0"/>
              <a:t> milliseconds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5224802-B2AB-D54B-A4F5-FDD10870CEE9}"/>
              </a:ext>
            </a:extLst>
          </p:cNvPr>
          <p:cNvCxnSpPr>
            <a:cxnSpLocks/>
            <a:stCxn id="29" idx="0"/>
            <a:endCxn id="32" idx="2"/>
          </p:cNvCxnSpPr>
          <p:nvPr/>
        </p:nvCxnSpPr>
        <p:spPr>
          <a:xfrm flipH="1" flipV="1">
            <a:off x="10616220" y="2028183"/>
            <a:ext cx="1" cy="60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CF84D00-DEC8-A24F-B3E4-4976B35E0302}"/>
              </a:ext>
            </a:extLst>
          </p:cNvPr>
          <p:cNvSpPr txBox="1"/>
          <p:nvPr/>
        </p:nvSpPr>
        <p:spPr>
          <a:xfrm>
            <a:off x="10762597" y="2143598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101A870-507D-B14B-9A8F-83BC892ECD03}"/>
              </a:ext>
            </a:extLst>
          </p:cNvPr>
          <p:cNvSpPr/>
          <p:nvPr/>
        </p:nvSpPr>
        <p:spPr>
          <a:xfrm>
            <a:off x="9773608" y="3874840"/>
            <a:ext cx="1685223" cy="1200329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Monitor batch count in your code</a:t>
            </a:r>
          </a:p>
          <a:p>
            <a:pPr algn="ctr"/>
            <a:r>
              <a:rPr lang="en-US" sz="1200" b="1" dirty="0"/>
              <a:t>Call Commit() with specific offsets when you want to commit offsets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263438B-46BD-4B4F-ADE7-3A6726951703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 flipH="1">
            <a:off x="10616220" y="3274677"/>
            <a:ext cx="1" cy="60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F6A3B10-2D8B-B744-86D8-D113CDE8790E}"/>
              </a:ext>
            </a:extLst>
          </p:cNvPr>
          <p:cNvSpPr txBox="1"/>
          <p:nvPr/>
        </p:nvSpPr>
        <p:spPr>
          <a:xfrm>
            <a:off x="10769294" y="3367011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10B883A-5F56-2247-96E3-75B250AC474B}"/>
              </a:ext>
            </a:extLst>
          </p:cNvPr>
          <p:cNvSpPr/>
          <p:nvPr/>
        </p:nvSpPr>
        <p:spPr>
          <a:xfrm>
            <a:off x="1043629" y="2652374"/>
            <a:ext cx="1685223" cy="646331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Do you want to commit at an time interval or in batches?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4D395B1-EEDA-6A47-803A-9D70BFF1F972}"/>
              </a:ext>
            </a:extLst>
          </p:cNvPr>
          <p:cNvSpPr/>
          <p:nvPr/>
        </p:nvSpPr>
        <p:spPr>
          <a:xfrm>
            <a:off x="1043628" y="1221214"/>
            <a:ext cx="1685223" cy="830997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/>
              <a:t>EnableAutoCommit</a:t>
            </a:r>
            <a:r>
              <a:rPr lang="en-US" sz="1200" b="1" dirty="0"/>
              <a:t> = true</a:t>
            </a:r>
          </a:p>
          <a:p>
            <a:pPr algn="ctr"/>
            <a:r>
              <a:rPr lang="en-US" sz="1200" b="1" dirty="0" err="1"/>
              <a:t>AutCommitIntervalMs</a:t>
            </a:r>
            <a:r>
              <a:rPr lang="en-US" sz="1200" b="1" dirty="0"/>
              <a:t> = </a:t>
            </a:r>
            <a:r>
              <a:rPr lang="en-US" sz="1200" b="1" i="1" dirty="0"/>
              <a:t>n</a:t>
            </a:r>
            <a:r>
              <a:rPr lang="en-US" sz="1200" b="1" dirty="0"/>
              <a:t> milliseconds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E2F1D55-5BF9-CF46-951D-FBA95D9F797A}"/>
              </a:ext>
            </a:extLst>
          </p:cNvPr>
          <p:cNvCxnSpPr>
            <a:cxnSpLocks/>
            <a:stCxn id="43" idx="0"/>
            <a:endCxn id="44" idx="2"/>
          </p:cNvCxnSpPr>
          <p:nvPr/>
        </p:nvCxnSpPr>
        <p:spPr>
          <a:xfrm flipH="1" flipV="1">
            <a:off x="1886240" y="2052211"/>
            <a:ext cx="1" cy="60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FE2CAA2A-69DE-584A-8386-E45509E4FC1F}"/>
              </a:ext>
            </a:extLst>
          </p:cNvPr>
          <p:cNvSpPr txBox="1"/>
          <p:nvPr/>
        </p:nvSpPr>
        <p:spPr>
          <a:xfrm>
            <a:off x="2032617" y="2167626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AAF3E2D-91FA-E34F-97B3-B6FA23706B26}"/>
              </a:ext>
            </a:extLst>
          </p:cNvPr>
          <p:cNvSpPr/>
          <p:nvPr/>
        </p:nvSpPr>
        <p:spPr>
          <a:xfrm>
            <a:off x="1043628" y="3898868"/>
            <a:ext cx="1685223" cy="1015663"/>
          </a:xfrm>
          <a:prstGeom prst="rect">
            <a:avLst/>
          </a:prstGeom>
          <a:ln>
            <a:solidFill>
              <a:schemeClr val="accent3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Monitor batch count in your code</a:t>
            </a:r>
          </a:p>
          <a:p>
            <a:pPr algn="ctr"/>
            <a:r>
              <a:rPr lang="en-US" sz="1200" b="1" dirty="0"/>
              <a:t>Call Commit() when you want to commit offsets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B564218-6594-6540-848F-AB930427AA04}"/>
              </a:ext>
            </a:extLst>
          </p:cNvPr>
          <p:cNvCxnSpPr>
            <a:cxnSpLocks/>
            <a:stCxn id="43" idx="2"/>
            <a:endCxn id="47" idx="0"/>
          </p:cNvCxnSpPr>
          <p:nvPr/>
        </p:nvCxnSpPr>
        <p:spPr>
          <a:xfrm flipH="1">
            <a:off x="1886240" y="3298705"/>
            <a:ext cx="1" cy="60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7BB3FABA-A7A4-C344-ABBA-72C404B9609E}"/>
              </a:ext>
            </a:extLst>
          </p:cNvPr>
          <p:cNvSpPr txBox="1"/>
          <p:nvPr/>
        </p:nvSpPr>
        <p:spPr>
          <a:xfrm>
            <a:off x="2039314" y="3391039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B11902E-EA7A-D643-BE38-26248D1AC69C}"/>
              </a:ext>
            </a:extLst>
          </p:cNvPr>
          <p:cNvCxnSpPr>
            <a:cxnSpLocks/>
            <a:endCxn id="43" idx="3"/>
          </p:cNvCxnSpPr>
          <p:nvPr/>
        </p:nvCxnSpPr>
        <p:spPr>
          <a:xfrm flipH="1" flipV="1">
            <a:off x="2728852" y="2975540"/>
            <a:ext cx="1600270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3B52FE4-CFEE-8342-A2EA-87DB1A21E6E1}"/>
              </a:ext>
            </a:extLst>
          </p:cNvPr>
          <p:cNvSpPr txBox="1"/>
          <p:nvPr/>
        </p:nvSpPr>
        <p:spPr>
          <a:xfrm>
            <a:off x="3354390" y="2594196"/>
            <a:ext cx="549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3638071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0565D0D-136C-7096-FB40-C4A6DD982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985" y="1108792"/>
            <a:ext cx="6494593" cy="5453298"/>
          </a:xfrm>
          <a:prstGeom prst="rect">
            <a:avLst/>
          </a:prstGeom>
        </p:spPr>
      </p:pic>
      <p:sp>
        <p:nvSpPr>
          <p:cNvPr id="4" name="Up Arrow 3">
            <a:extLst>
              <a:ext uri="{FF2B5EF4-FFF2-40B4-BE49-F238E27FC236}">
                <a16:creationId xmlns:a16="http://schemas.microsoft.com/office/drawing/2014/main" id="{36E64DD6-166A-7897-26A6-9CD1924FC03C}"/>
              </a:ext>
            </a:extLst>
          </p:cNvPr>
          <p:cNvSpPr/>
          <p:nvPr/>
        </p:nvSpPr>
        <p:spPr>
          <a:xfrm rot="15610358">
            <a:off x="5735113" y="820488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852696-FB12-B8F3-8902-3349204E968C}"/>
              </a:ext>
            </a:extLst>
          </p:cNvPr>
          <p:cNvSpPr txBox="1"/>
          <p:nvPr/>
        </p:nvSpPr>
        <p:spPr>
          <a:xfrm>
            <a:off x="7771637" y="1988202"/>
            <a:ext cx="3498189" cy="523220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If a topic does not exist when a producer writes, what should Kafka do?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F1BD5EA-9A5E-ED36-654F-7DABBC5E6F0E}"/>
              </a:ext>
            </a:extLst>
          </p:cNvPr>
          <p:cNvSpPr txBox="1">
            <a:spLocks/>
          </p:cNvSpPr>
          <p:nvPr/>
        </p:nvSpPr>
        <p:spPr>
          <a:xfrm>
            <a:off x="567985" y="174344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Running Kafka</a:t>
            </a:r>
          </a:p>
        </p:txBody>
      </p:sp>
      <p:sp>
        <p:nvSpPr>
          <p:cNvPr id="12" name="Up Arrow 11">
            <a:extLst>
              <a:ext uri="{FF2B5EF4-FFF2-40B4-BE49-F238E27FC236}">
                <a16:creationId xmlns:a16="http://schemas.microsoft.com/office/drawing/2014/main" id="{C6AE5B4F-D75A-9914-5457-6CA84EBE2E34}"/>
              </a:ext>
            </a:extLst>
          </p:cNvPr>
          <p:cNvSpPr/>
          <p:nvPr/>
        </p:nvSpPr>
        <p:spPr>
          <a:xfrm rot="15926328">
            <a:off x="5988175" y="1308783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169493-762C-21A6-BA9F-7E160435E91C}"/>
              </a:ext>
            </a:extLst>
          </p:cNvPr>
          <p:cNvSpPr txBox="1"/>
          <p:nvPr/>
        </p:nvSpPr>
        <p:spPr>
          <a:xfrm>
            <a:off x="7879214" y="2679244"/>
            <a:ext cx="3498189" cy="738664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The advertised listeners are the endpoints that clients should use to communicate with broker</a:t>
            </a:r>
          </a:p>
        </p:txBody>
      </p:sp>
      <p:sp>
        <p:nvSpPr>
          <p:cNvPr id="14" name="Up Arrow 13">
            <a:extLst>
              <a:ext uri="{FF2B5EF4-FFF2-40B4-BE49-F238E27FC236}">
                <a16:creationId xmlns:a16="http://schemas.microsoft.com/office/drawing/2014/main" id="{A2E8C853-6DDD-56DC-F54A-7E0BA827E9D2}"/>
              </a:ext>
            </a:extLst>
          </p:cNvPr>
          <p:cNvSpPr/>
          <p:nvPr/>
        </p:nvSpPr>
        <p:spPr>
          <a:xfrm rot="16433394">
            <a:off x="6095753" y="3001928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65BE08-A017-DDC3-627D-E162DFA8DECF}"/>
              </a:ext>
            </a:extLst>
          </p:cNvPr>
          <p:cNvSpPr txBox="1"/>
          <p:nvPr/>
        </p:nvSpPr>
        <p:spPr>
          <a:xfrm>
            <a:off x="7959896" y="4636428"/>
            <a:ext cx="3498189" cy="523220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The listeners are the endpoints that the broker listens on</a:t>
            </a:r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54E00F86-E36B-5EB4-6AA1-C4BED10CA9BF}"/>
              </a:ext>
            </a:extLst>
          </p:cNvPr>
          <p:cNvSpPr/>
          <p:nvPr/>
        </p:nvSpPr>
        <p:spPr>
          <a:xfrm rot="16200000">
            <a:off x="5986319" y="2461552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4F1054-73DA-2B1E-7273-F31EA513A2F4}"/>
              </a:ext>
            </a:extLst>
          </p:cNvPr>
          <p:cNvSpPr txBox="1"/>
          <p:nvPr/>
        </p:nvSpPr>
        <p:spPr>
          <a:xfrm>
            <a:off x="7879214" y="3878684"/>
            <a:ext cx="3498189" cy="307777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The roles that this node plays</a:t>
            </a:r>
          </a:p>
        </p:txBody>
      </p:sp>
      <p:sp>
        <p:nvSpPr>
          <p:cNvPr id="18" name="Up Arrow 17">
            <a:extLst>
              <a:ext uri="{FF2B5EF4-FFF2-40B4-BE49-F238E27FC236}">
                <a16:creationId xmlns:a16="http://schemas.microsoft.com/office/drawing/2014/main" id="{FD39116A-46E9-EA92-4C08-410664A2C905}"/>
              </a:ext>
            </a:extLst>
          </p:cNvPr>
          <p:cNvSpPr/>
          <p:nvPr/>
        </p:nvSpPr>
        <p:spPr>
          <a:xfrm rot="16433394">
            <a:off x="6445377" y="4333315"/>
            <a:ext cx="181345" cy="3381867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1A551D-B88D-5EA7-6E91-905D72D00169}"/>
              </a:ext>
            </a:extLst>
          </p:cNvPr>
          <p:cNvSpPr txBox="1"/>
          <p:nvPr/>
        </p:nvSpPr>
        <p:spPr>
          <a:xfrm>
            <a:off x="8309520" y="5967815"/>
            <a:ext cx="3498189" cy="523220"/>
          </a:xfrm>
          <a:prstGeom prst="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We need to run a script to run without zookeeper</a:t>
            </a:r>
          </a:p>
        </p:txBody>
      </p:sp>
    </p:spTree>
    <p:extLst>
      <p:ext uri="{BB962C8B-B14F-4D97-AF65-F5344CB8AC3E}">
        <p14:creationId xmlns:p14="http://schemas.microsoft.com/office/powerpoint/2010/main" val="422857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179</Words>
  <Application>Microsoft Macintosh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Quick Start Kafka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Start Kafka</dc:title>
  <dc:creator>Ian Cooper</dc:creator>
  <cp:lastModifiedBy>Ian Cooper</cp:lastModifiedBy>
  <cp:revision>18</cp:revision>
  <dcterms:created xsi:type="dcterms:W3CDTF">2021-01-25T14:24:56Z</dcterms:created>
  <dcterms:modified xsi:type="dcterms:W3CDTF">2024-01-23T19:44:08Z</dcterms:modified>
</cp:coreProperties>
</file>

<file path=docProps/thumbnail.jpeg>
</file>